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5" r:id="rId1"/>
  </p:sldMasterIdLst>
  <p:notesMasterIdLst>
    <p:notesMasterId r:id="rId51"/>
  </p:notesMasterIdLst>
  <p:sldIdLst>
    <p:sldId id="256" r:id="rId2"/>
    <p:sldId id="258" r:id="rId3"/>
    <p:sldId id="265" r:id="rId4"/>
    <p:sldId id="262" r:id="rId5"/>
    <p:sldId id="263" r:id="rId6"/>
    <p:sldId id="259" r:id="rId7"/>
    <p:sldId id="285" r:id="rId8"/>
    <p:sldId id="308" r:id="rId9"/>
    <p:sldId id="284" r:id="rId10"/>
    <p:sldId id="267" r:id="rId11"/>
    <p:sldId id="269" r:id="rId12"/>
    <p:sldId id="268" r:id="rId13"/>
    <p:sldId id="270" r:id="rId14"/>
    <p:sldId id="271" r:id="rId15"/>
    <p:sldId id="274" r:id="rId16"/>
    <p:sldId id="260" r:id="rId17"/>
    <p:sldId id="276" r:id="rId18"/>
    <p:sldId id="273" r:id="rId19"/>
    <p:sldId id="275" r:id="rId20"/>
    <p:sldId id="287" r:id="rId21"/>
    <p:sldId id="286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97" r:id="rId31"/>
    <p:sldId id="298" r:id="rId32"/>
    <p:sldId id="299" r:id="rId33"/>
    <p:sldId id="300" r:id="rId34"/>
    <p:sldId id="301" r:id="rId35"/>
    <p:sldId id="302" r:id="rId36"/>
    <p:sldId id="303" r:id="rId37"/>
    <p:sldId id="305" r:id="rId38"/>
    <p:sldId id="306" r:id="rId39"/>
    <p:sldId id="307" r:id="rId40"/>
    <p:sldId id="309" r:id="rId41"/>
    <p:sldId id="312" r:id="rId42"/>
    <p:sldId id="311" r:id="rId43"/>
    <p:sldId id="261" r:id="rId44"/>
    <p:sldId id="278" r:id="rId45"/>
    <p:sldId id="280" r:id="rId46"/>
    <p:sldId id="281" r:id="rId47"/>
    <p:sldId id="282" r:id="rId48"/>
    <p:sldId id="283" r:id="rId49"/>
    <p:sldId id="304" r:id="rId5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80808"/>
    <a:srgbClr val="2728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60"/>
  </p:normalViewPr>
  <p:slideViewPr>
    <p:cSldViewPr snapToGrid="0">
      <p:cViewPr varScale="1">
        <p:scale>
          <a:sx n="84" d="100"/>
          <a:sy n="84" d="100"/>
        </p:scale>
        <p:origin x="78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98C11-9281-49E6-A3EB-1CF290B4AF3B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DDAE5C-34E5-4660-A23D-A471E8F6A3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46613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72681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10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44198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11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935842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3548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13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3094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14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965872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15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401436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16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86995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17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46318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18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431497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19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1368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996333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20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182504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21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284875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22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902743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23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202048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24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413207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25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213652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26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22865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27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572145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28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148647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29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83901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178830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30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545879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31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90559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32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625723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33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877255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34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8281319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35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5934115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36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37986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37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6627756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38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626446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39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75960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09287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40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954314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41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7014116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42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0377209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43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7273914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44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64346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45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1409868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46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0384278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47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707168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48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803149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49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73816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4958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888707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9982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9066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DAE5C-34E5-4660-A23D-A471E8F6A340}" type="slidenum">
              <a:rPr lang="id-ID" smtClean="0"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2419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2564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3535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75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690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5699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5162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5532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858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694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09034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5035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88B5C5FE-5A94-4732-9CEE-6AA1A960BF15}" type="datetimeFigureOut">
              <a:rPr lang="id-ID" smtClean="0"/>
              <a:t>31/05/2024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59606845-4666-4256-A32A-8B7A3E86181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641555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6" r:id="rId1"/>
    <p:sldLayoutId id="2147483927" r:id="rId2"/>
    <p:sldLayoutId id="2147483928" r:id="rId3"/>
    <p:sldLayoutId id="2147483929" r:id="rId4"/>
    <p:sldLayoutId id="2147483930" r:id="rId5"/>
    <p:sldLayoutId id="2147483931" r:id="rId6"/>
    <p:sldLayoutId id="2147483932" r:id="rId7"/>
    <p:sldLayoutId id="2147483933" r:id="rId8"/>
    <p:sldLayoutId id="2147483934" r:id="rId9"/>
    <p:sldLayoutId id="2147483935" r:id="rId10"/>
    <p:sldLayoutId id="2147483936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40478-2026-6385-B734-033645DB2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62310"/>
            <a:ext cx="9144000" cy="2387600"/>
          </a:xfrm>
        </p:spPr>
        <p:txBody>
          <a:bodyPr>
            <a:normAutofit/>
          </a:bodyPr>
          <a:lstStyle/>
          <a:p>
            <a:r>
              <a:rPr lang="en-US" sz="12000"/>
              <a:t>IC Checker</a:t>
            </a:r>
            <a:endParaRPr lang="id-ID" sz="12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59A337-9458-79FF-A0B4-1A1E20705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78416"/>
            <a:ext cx="9144000" cy="1655762"/>
          </a:xfrm>
        </p:spPr>
        <p:txBody>
          <a:bodyPr>
            <a:normAutofit/>
          </a:bodyPr>
          <a:lstStyle/>
          <a:p>
            <a:r>
              <a:rPr lang="en-US" sz="2000"/>
              <a:t>Kelompok 15</a:t>
            </a:r>
            <a:endParaRPr lang="id-ID" sz="2000"/>
          </a:p>
        </p:txBody>
      </p:sp>
    </p:spTree>
    <p:extLst>
      <p:ext uri="{BB962C8B-B14F-4D97-AF65-F5344CB8AC3E}">
        <p14:creationId xmlns:p14="http://schemas.microsoft.com/office/powerpoint/2010/main" val="1221631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Breadboard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21302E-39D8-B8DA-4B58-0AB8136A680F}"/>
              </a:ext>
            </a:extLst>
          </p:cNvPr>
          <p:cNvSpPr txBox="1"/>
          <p:nvPr/>
        </p:nvSpPr>
        <p:spPr>
          <a:xfrm>
            <a:off x="661916" y="2639259"/>
            <a:ext cx="60944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Kerangka Rangkaian</a:t>
            </a:r>
          </a:p>
          <a:p>
            <a:r>
              <a:rPr lang="en-US"/>
              <a:t>- Menghubungkan Kabel Jumper</a:t>
            </a:r>
            <a:endParaRPr lang="id-ID"/>
          </a:p>
        </p:txBody>
      </p:sp>
      <p:pic>
        <p:nvPicPr>
          <p:cNvPr id="4" name="Picture 3" descr="A white circuit board with red and blue lines">
            <a:extLst>
              <a:ext uri="{FF2B5EF4-FFF2-40B4-BE49-F238E27FC236}">
                <a16:creationId xmlns:a16="http://schemas.microsoft.com/office/drawing/2014/main" id="{79CA3196-DA52-59BB-5B5C-9414E2FEDB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920" y="1468515"/>
            <a:ext cx="5395828" cy="392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79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Button</a:t>
            </a:r>
          </a:p>
        </p:txBody>
      </p:sp>
      <p:pic>
        <p:nvPicPr>
          <p:cNvPr id="3" name="Picture 2" descr="A group of buttons with text&#10;&#10;Description automatically generated">
            <a:extLst>
              <a:ext uri="{FF2B5EF4-FFF2-40B4-BE49-F238E27FC236}">
                <a16:creationId xmlns:a16="http://schemas.microsoft.com/office/drawing/2014/main" id="{B99D7D0D-ADD2-2F98-5B9C-BBAF369DDC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64" t="15333" r="10355" b="24324"/>
          <a:stretch/>
        </p:blipFill>
        <p:spPr>
          <a:xfrm>
            <a:off x="6096000" y="1417320"/>
            <a:ext cx="5039361" cy="402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CBE35A-46C5-221A-DEB8-89F00FDD22E0}"/>
              </a:ext>
            </a:extLst>
          </p:cNvPr>
          <p:cNvSpPr txBox="1"/>
          <p:nvPr/>
        </p:nvSpPr>
        <p:spPr>
          <a:xfrm>
            <a:off x="661916" y="2639259"/>
            <a:ext cx="60944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Input</a:t>
            </a:r>
          </a:p>
          <a:p>
            <a:pPr marL="285750" indent="-285750">
              <a:buFontTx/>
              <a:buChar char="-"/>
            </a:pPr>
            <a:r>
              <a:rPr lang="en-US"/>
              <a:t>Memicu Interupt pada Arduino</a:t>
            </a:r>
          </a:p>
          <a:p>
            <a:pPr marL="285750" indent="-285750">
              <a:buFontTx/>
              <a:buChar char="-"/>
            </a:pPr>
            <a:r>
              <a:rPr lang="en-US"/>
              <a:t>Button Hijau: Mulai pengecekan IC AND</a:t>
            </a:r>
          </a:p>
          <a:p>
            <a:pPr marL="285750" indent="-285750">
              <a:buFontTx/>
              <a:buChar char="-"/>
            </a:pPr>
            <a:r>
              <a:rPr lang="en-US"/>
              <a:t>Button Biru: Mulai pengecekan IC OR</a:t>
            </a:r>
          </a:p>
        </p:txBody>
      </p:sp>
    </p:spTree>
    <p:extLst>
      <p:ext uri="{BB962C8B-B14F-4D97-AF65-F5344CB8AC3E}">
        <p14:creationId xmlns:p14="http://schemas.microsoft.com/office/powerpoint/2010/main" val="330382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LED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C057B1-B4DC-9DCC-85EC-2BD17AACE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720" y="1549400"/>
            <a:ext cx="4568860" cy="3429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2196FF-5C18-E113-F43B-E65D623B03DB}"/>
              </a:ext>
            </a:extLst>
          </p:cNvPr>
          <p:cNvSpPr txBox="1"/>
          <p:nvPr/>
        </p:nvSpPr>
        <p:spPr>
          <a:xfrm>
            <a:off x="661916" y="2639259"/>
            <a:ext cx="60944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Output</a:t>
            </a:r>
          </a:p>
          <a:p>
            <a:r>
              <a:rPr lang="en-US"/>
              <a:t>- Indikator IC berfungsi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7045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I2C LED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0F3F7C-4239-7EB2-E3C5-B787ED2C6111}"/>
              </a:ext>
            </a:extLst>
          </p:cNvPr>
          <p:cNvSpPr txBox="1"/>
          <p:nvPr/>
        </p:nvSpPr>
        <p:spPr>
          <a:xfrm>
            <a:off x="661916" y="2639259"/>
            <a:ext cx="60944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Output</a:t>
            </a:r>
          </a:p>
          <a:p>
            <a:pPr marL="285750" indent="-285750">
              <a:buFontTx/>
              <a:buChar char="-"/>
            </a:pPr>
            <a:r>
              <a:rPr lang="en-US"/>
              <a:t>Menunjukkan IC yang dicek</a:t>
            </a:r>
          </a:p>
          <a:p>
            <a:pPr marL="285750" indent="-285750">
              <a:buFontTx/>
              <a:buChar char="-"/>
            </a:pPr>
            <a:r>
              <a:rPr lang="en-US"/>
              <a:t>Menunjukkan apakah IC berfungsi dengan baik</a:t>
            </a:r>
          </a:p>
        </p:txBody>
      </p:sp>
      <p:pic>
        <p:nvPicPr>
          <p:cNvPr id="4" name="Picture 3" descr="A close-up of a circuit board">
            <a:extLst>
              <a:ext uri="{FF2B5EF4-FFF2-40B4-BE49-F238E27FC236}">
                <a16:creationId xmlns:a16="http://schemas.microsoft.com/office/drawing/2014/main" id="{AE700411-334E-2E3A-0BA0-C9EE0DF87D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726" y="1524794"/>
            <a:ext cx="5546875" cy="380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822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6BD3FD-DA59-7869-BDF3-83B231D21FC2}"/>
              </a:ext>
            </a:extLst>
          </p:cNvPr>
          <p:cNvSpPr txBox="1"/>
          <p:nvPr/>
        </p:nvSpPr>
        <p:spPr>
          <a:xfrm>
            <a:off x="661916" y="2639259"/>
            <a:ext cx="46009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Subjek yang dicek</a:t>
            </a:r>
          </a:p>
          <a:p>
            <a:r>
              <a:rPr lang="en-US"/>
              <a:t>- Program support pengecekan IC AND (7408) dan IC OR (7432)</a:t>
            </a:r>
          </a:p>
        </p:txBody>
      </p:sp>
      <p:pic>
        <p:nvPicPr>
          <p:cNvPr id="6" name="Picture 5" descr="A close-up of a chip&#10;&#10;Description automatically generated">
            <a:extLst>
              <a:ext uri="{FF2B5EF4-FFF2-40B4-BE49-F238E27FC236}">
                <a16:creationId xmlns:a16="http://schemas.microsoft.com/office/drawing/2014/main" id="{B3DCD464-4F77-E01E-680D-259DED598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444" y="1992928"/>
            <a:ext cx="4497466" cy="310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77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Pins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495365-F331-B755-9CA2-42C16C2D19B2}"/>
              </a:ext>
            </a:extLst>
          </p:cNvPr>
          <p:cNvSpPr txBox="1"/>
          <p:nvPr/>
        </p:nvSpPr>
        <p:spPr>
          <a:xfrm>
            <a:off x="655608" y="1414979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Pin</a:t>
            </a:r>
            <a:endParaRPr lang="en-US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D3 Button Interupt 1 (AND)</a:t>
            </a:r>
            <a:endParaRPr lang="en-US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D2 Button Interupt 2 (OR)</a:t>
            </a:r>
            <a:endParaRPr lang="en-US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A4, A5 I2C LCD</a:t>
            </a:r>
            <a:endParaRPr lang="en-US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A0-2 (Check Gate 3)</a:t>
            </a:r>
            <a:endParaRPr lang="en-US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B3-5 (Check Gate 4)</a:t>
            </a:r>
            <a:endParaRPr lang="en-US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B0-2 (Check Gate 2)</a:t>
            </a:r>
            <a:endParaRPr lang="en-US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D5-7 (Check Gate 1)</a:t>
            </a:r>
            <a:endParaRPr lang="en-US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D4 (LED IC tidak rusak)</a:t>
            </a:r>
            <a:endParaRPr lang="en-US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  <p:pic>
        <p:nvPicPr>
          <p:cNvPr id="10" name="Picture 9" descr="A black and white diagram with numbers and arrows&#10;&#10;Description automatically generated">
            <a:extLst>
              <a:ext uri="{FF2B5EF4-FFF2-40B4-BE49-F238E27FC236}">
                <a16:creationId xmlns:a16="http://schemas.microsoft.com/office/drawing/2014/main" id="{E93448E9-8A26-720F-1F97-A6089CF18A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171" y="4714240"/>
            <a:ext cx="3119124" cy="1806810"/>
          </a:xfrm>
          <a:prstGeom prst="rect">
            <a:avLst/>
          </a:prstGeom>
        </p:spPr>
      </p:pic>
      <p:pic>
        <p:nvPicPr>
          <p:cNvPr id="12" name="Picture 11" descr="A close-up of a circuit board&#10;&#10;Description automatically generated">
            <a:extLst>
              <a:ext uri="{FF2B5EF4-FFF2-40B4-BE49-F238E27FC236}">
                <a16:creationId xmlns:a16="http://schemas.microsoft.com/office/drawing/2014/main" id="{424168B9-7870-C03B-3D4C-7A6E10101B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600" y="690893"/>
            <a:ext cx="5280695" cy="374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71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40478-2026-6385-B734-033645DB2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10000"/>
              <a:t>Software</a:t>
            </a:r>
            <a:endParaRPr lang="id-ID" sz="10000"/>
          </a:p>
        </p:txBody>
      </p:sp>
    </p:spTree>
    <p:extLst>
      <p:ext uri="{BB962C8B-B14F-4D97-AF65-F5344CB8AC3E}">
        <p14:creationId xmlns:p14="http://schemas.microsoft.com/office/powerpoint/2010/main" val="3102209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DEE7B6-9F7B-B72C-0F54-96C6FA3E618F}"/>
              </a:ext>
            </a:extLst>
          </p:cNvPr>
          <p:cNvSpPr txBox="1"/>
          <p:nvPr/>
        </p:nvSpPr>
        <p:spPr>
          <a:xfrm>
            <a:off x="655608" y="1432620"/>
            <a:ext cx="1095727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Global Register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R16: Parameter Passing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R17-20: Local Scope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R25-R26: Ascii stuff serial monitor 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R21: Menyimpan Data testing Gate 1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R22: Menyimpan Data testing Gate 2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R23: Menyimpan Data testing Gate 3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R24: Menyimpan Data testing Gate 4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  R27: I2C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99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Variables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F325BD-2086-A744-8B85-34F245A9FACC}"/>
              </a:ext>
            </a:extLst>
          </p:cNvPr>
          <p:cNvSpPr txBox="1"/>
          <p:nvPr/>
        </p:nvSpPr>
        <p:spPr>
          <a:xfrm>
            <a:off x="655608" y="1044836"/>
            <a:ext cx="609600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Variable</a:t>
            </a:r>
            <a:b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Port D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G1I1,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5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1 Input 1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G1I2,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6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1 Input 2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G1O,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7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1 Output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Port B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G2I1,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2 Input 1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G2I2,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2 Input 2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G2O,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2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2 Output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G4I1,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3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4 Input 1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G4I2,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4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4 Input 2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G4O,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5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4 Output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Port C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G3I1,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3 Input 1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G3I2,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3 Input 2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.equ G3O,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2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3 Output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256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Function Overview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6F8CEF-0C7E-7CC6-0BA4-F0763EE1AB51}"/>
              </a:ext>
            </a:extLst>
          </p:cNvPr>
          <p:cNvSpPr txBox="1"/>
          <p:nvPr/>
        </p:nvSpPr>
        <p:spPr>
          <a:xfrm>
            <a:off x="655608" y="1456680"/>
            <a:ext cx="11633200" cy="2545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d-ID" b="1"/>
              <a:t>Deklarasi variabel:</a:t>
            </a:r>
            <a:r>
              <a:rPr lang="id-ID"/>
              <a:t> modul ini berisi deklarasi variabel pin input dan output</a:t>
            </a:r>
          </a:p>
          <a:p>
            <a:pPr>
              <a:lnSpc>
                <a:spcPct val="150000"/>
              </a:lnSpc>
            </a:pPr>
            <a:r>
              <a:rPr lang="id-ID" b="1"/>
              <a:t>Setup:</a:t>
            </a:r>
            <a:r>
              <a:rPr lang="id-ID"/>
              <a:t> modul ini berisi inisialisasi pin input dan output, serta inisialisasi serial communication, I2C, dan Interrupt</a:t>
            </a:r>
          </a:p>
          <a:p>
            <a:pPr>
              <a:lnSpc>
                <a:spcPct val="150000"/>
              </a:lnSpc>
            </a:pPr>
            <a:r>
              <a:rPr lang="id-ID" b="1"/>
              <a:t>Delay: </a:t>
            </a:r>
            <a:r>
              <a:rPr lang="id-ID"/>
              <a:t>modul ini berisi fungsi delay yang digunakan dalam program</a:t>
            </a:r>
          </a:p>
          <a:p>
            <a:pPr>
              <a:lnSpc>
                <a:spcPct val="150000"/>
              </a:lnSpc>
            </a:pPr>
            <a:r>
              <a:rPr lang="id-ID" b="1"/>
              <a:t>Serial:</a:t>
            </a:r>
            <a:r>
              <a:rPr lang="id-ID"/>
              <a:t> modul ini berisi fungsi-fungsi yang digunakan dalam komunikasi serial</a:t>
            </a:r>
          </a:p>
          <a:p>
            <a:pPr>
              <a:lnSpc>
                <a:spcPct val="150000"/>
              </a:lnSpc>
            </a:pPr>
            <a:r>
              <a:rPr lang="id-ID" b="1"/>
              <a:t>LCD:</a:t>
            </a:r>
            <a:r>
              <a:rPr lang="id-ID"/>
              <a:t> modul ini berisi fungsi-fungsi yang digunakan menampilkan data pada LCD</a:t>
            </a:r>
          </a:p>
          <a:p>
            <a:pPr>
              <a:lnSpc>
                <a:spcPct val="150000"/>
              </a:lnSpc>
            </a:pPr>
            <a:r>
              <a:rPr lang="id-ID" b="1"/>
              <a:t>Checker: </a:t>
            </a:r>
            <a:r>
              <a:rPr lang="id-ID"/>
              <a:t>modul ini berisi fungsi-fungsi yang digunakan dalam pengecekan IC</a:t>
            </a:r>
          </a:p>
        </p:txBody>
      </p:sp>
    </p:spTree>
    <p:extLst>
      <p:ext uri="{BB962C8B-B14F-4D97-AF65-F5344CB8AC3E}">
        <p14:creationId xmlns:p14="http://schemas.microsoft.com/office/powerpoint/2010/main" val="2388970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40478-2026-6385-B734-033645DB2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10000"/>
              <a:t>Introduction</a:t>
            </a:r>
            <a:endParaRPr lang="id-ID" sz="10000"/>
          </a:p>
        </p:txBody>
      </p:sp>
    </p:spTree>
    <p:extLst>
      <p:ext uri="{BB962C8B-B14F-4D97-AF65-F5344CB8AC3E}">
        <p14:creationId xmlns:p14="http://schemas.microsoft.com/office/powerpoint/2010/main" val="2070173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Setup 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74976B-215D-64CE-AE38-956DF4DAF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702" y="1044836"/>
            <a:ext cx="7582958" cy="323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650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Setup IO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A13BC0-0B52-BD1D-734B-3CC2E411F2D3}"/>
              </a:ext>
            </a:extLst>
          </p:cNvPr>
          <p:cNvSpPr txBox="1"/>
          <p:nvPr/>
        </p:nvSpPr>
        <p:spPr>
          <a:xfrm>
            <a:off x="655608" y="1189841"/>
            <a:ext cx="1205455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IO Setup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io_setup: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DDRD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4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</a:t>
            </a:r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pin D4 dipakai untuk output apakah IC rusak atau tidak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CBI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DDRD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2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</a:t>
            </a:r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pin D2 dipakai untuk input button interupt 2 (button confirm) [biru]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PORTD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2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pull-up resistor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CBI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DDRD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3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</a:t>
            </a:r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pin D3 dipakai untuk input button interupt 1 (button cycle) [hijau]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PORTD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3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pull-up resistor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r>
              <a:rPr lang="id-ID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!!!!!!!!!!!!!RETURN!!!!!!!!!!!!!!</a:t>
            </a:r>
            <a:endParaRPr lang="id-ID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81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Setup 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A13BC0-0B52-BD1D-734B-3CC2E411F2D3}"/>
              </a:ext>
            </a:extLst>
          </p:cNvPr>
          <p:cNvSpPr txBox="1"/>
          <p:nvPr/>
        </p:nvSpPr>
        <p:spPr>
          <a:xfrm>
            <a:off x="655608" y="1179681"/>
            <a:ext cx="12054552" cy="5401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5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IC Setup</a:t>
            </a:r>
            <a:endParaRPr lang="id-ID" sz="15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5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IC 2 input 1 output combo</a:t>
            </a:r>
            <a:endParaRPr lang="id-ID" sz="15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5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ic_setup:</a:t>
            </a:r>
            <a:endParaRPr lang="id-ID" sz="15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3 (A2, A3, A4)</a:t>
            </a:r>
            <a:endParaRPr lang="id-ID" sz="15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DDRC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G3I1  </a:t>
            </a:r>
            <a:r>
              <a:rPr lang="id-ID" sz="15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Set Gate 3 Input 1 as output</a:t>
            </a:r>
            <a:endParaRPr lang="id-ID" sz="15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DDRC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G3I2  </a:t>
            </a:r>
            <a:r>
              <a:rPr lang="id-ID" sz="15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Set Gate 3 Input 2 as output</a:t>
            </a:r>
            <a:endParaRPr lang="id-ID" sz="15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DDRC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G3O </a:t>
            </a:r>
          </a:p>
          <a:p>
            <a:b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4 (B3, B4, B5)</a:t>
            </a:r>
            <a:endParaRPr lang="id-ID" sz="15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DDRB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G4I1</a:t>
            </a: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DDRB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G4I2</a:t>
            </a: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DDRB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G4O</a:t>
            </a:r>
          </a:p>
          <a:p>
            <a:b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2 (B0, B1, B2)</a:t>
            </a:r>
            <a:endParaRPr lang="id-ID" sz="15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DDRB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G2I1</a:t>
            </a: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DDRB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G2I2</a:t>
            </a: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DDRB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G2O</a:t>
            </a:r>
          </a:p>
          <a:p>
            <a:b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Gate 1 (D5, D6, D7)</a:t>
            </a:r>
            <a:endParaRPr lang="id-ID" sz="15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DDRD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G1I1</a:t>
            </a: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DDRD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G1I2</a:t>
            </a: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CBI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DDRD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G1O</a:t>
            </a:r>
          </a:p>
          <a:p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5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r>
              <a:rPr lang="id-ID" sz="15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5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!!!!!!!!!!!!!RETURN!!!!!!!!!!!!!!</a:t>
            </a:r>
            <a:endParaRPr lang="id-ID" sz="15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170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Setup Serial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A13BC0-0B52-BD1D-734B-3CC2E411F2D3}"/>
              </a:ext>
            </a:extLst>
          </p:cNvPr>
          <p:cNvSpPr txBox="1"/>
          <p:nvPr/>
        </p:nvSpPr>
        <p:spPr>
          <a:xfrm>
            <a:off x="655608" y="1179681"/>
            <a:ext cx="120545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Serial Setup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serial_setup: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CLR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UCSR0A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clear UCSR0A register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UBRR0H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clear UBRR0H register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51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&amp; store in UBRR0L 51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UBRR0L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to set baud rate 19200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RXEN0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TXEN0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UCSR0B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enable RXB &amp; TXB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UCSZ00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UCSZ01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UCSR0C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asynch, no parity, 1 stop, 8 bits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;-----------------------------------------------------------------------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R25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48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constants used to get ASCII values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R26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7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for chars 0--&gt;9 &amp; A--&gt;F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!!!!!!!!!!!!!RETURN!!!!!!!!!!!!!!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557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Setup Interupt (in C)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A13BC0-0B52-BD1D-734B-3CC2E411F2D3}"/>
              </a:ext>
            </a:extLst>
          </p:cNvPr>
          <p:cNvSpPr txBox="1"/>
          <p:nvPr/>
        </p:nvSpPr>
        <p:spPr>
          <a:xfrm>
            <a:off x="655608" y="1179681"/>
            <a:ext cx="12054552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600" b="0" i="1">
                <a:solidFill>
                  <a:srgbClr val="66D9E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void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setupButton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// setup int 0, check_or button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EICRA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ISC01);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// Set interrupt on falling edge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EICRA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&amp;=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~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ISC00);</a:t>
            </a:r>
          </a:p>
          <a:p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// Enable interrupt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EIMSK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INT0);</a:t>
            </a:r>
          </a:p>
          <a:p>
            <a:b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// Enable global interrupt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sei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();</a:t>
            </a:r>
          </a:p>
          <a:p>
            <a:b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// setup int 0, check_or button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EICRA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ISC11);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// Set interrupt on falling edge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EICRA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&amp;=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~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ISC10);</a:t>
            </a:r>
          </a:p>
          <a:p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// Enable interrupt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EIMSK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INT1);</a:t>
            </a: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54600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Setup Interupt (in C)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A13BC0-0B52-BD1D-734B-3CC2E411F2D3}"/>
              </a:ext>
            </a:extLst>
          </p:cNvPr>
          <p:cNvSpPr txBox="1"/>
          <p:nvPr/>
        </p:nvSpPr>
        <p:spPr>
          <a:xfrm>
            <a:off x="655608" y="1179681"/>
            <a:ext cx="12054552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600" b="0" i="1">
                <a:solidFill>
                  <a:srgbClr val="66D9E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void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setupButton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// setup int 0, check_or button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EICRA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ISC01);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// Set interrupt on falling edge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EICRA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&amp;=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~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ISC00);</a:t>
            </a:r>
          </a:p>
          <a:p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// Enable interrupt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EIMSK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INT0);</a:t>
            </a:r>
          </a:p>
          <a:p>
            <a:b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// Enable global interrupt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sei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();</a:t>
            </a:r>
          </a:p>
          <a:p>
            <a:b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// setup int 0, check_or button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EICRA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ISC11);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// Set interrupt on falling edge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EICRA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&amp;=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~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ISC10);</a:t>
            </a:r>
          </a:p>
          <a:p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// Enable interrupt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EIMSK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|=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(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INT1);</a:t>
            </a: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21377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Setup I2C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A13BC0-0B52-BD1D-734B-3CC2E411F2D3}"/>
              </a:ext>
            </a:extLst>
          </p:cNvPr>
          <p:cNvSpPr txBox="1"/>
          <p:nvPr/>
        </p:nvSpPr>
        <p:spPr>
          <a:xfrm>
            <a:off x="655608" y="1179681"/>
            <a:ext cx="120545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I2C Setup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CBI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DDRC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4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pin PC4 (SDA) is input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CBI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DDRC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5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pin PC5 (SCL) is input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I2C_init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initialize TWI module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LCD_init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initialize LCD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921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Delay Function 20ms	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A13BC0-0B52-BD1D-734B-3CC2E411F2D3}"/>
              </a:ext>
            </a:extLst>
          </p:cNvPr>
          <p:cNvSpPr txBox="1"/>
          <p:nvPr/>
        </p:nvSpPr>
        <p:spPr>
          <a:xfrm>
            <a:off x="655608" y="1179681"/>
            <a:ext cx="12054552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en-US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Function Delay 20ms</a:t>
            </a:r>
            <a:endParaRPr lang="en-US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delay_20ms:</a:t>
            </a:r>
            <a:endParaRPr lang="en-US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en-US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255</a:t>
            </a:r>
            <a:endParaRPr lang="en-US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delay_l3: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en-US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R18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210</a:t>
            </a:r>
            <a:endParaRPr lang="en-US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en-US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delay_l4: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en-US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R19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2</a:t>
            </a:r>
            <a:endParaRPr lang="en-US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delay_l5: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DEC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en-US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R19</a:t>
            </a:r>
            <a:endParaRPr lang="en-US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en-US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BRNE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delay_l5</a:t>
            </a: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en-US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DEC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en-US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R18</a:t>
            </a:r>
            <a:endParaRPr lang="en-US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en-US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BRNE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delay_l4</a:t>
            </a: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en-US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DEC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en-US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endParaRPr lang="en-US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en-US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BRNE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delay_l3</a:t>
            </a: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en-US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!!!!!!!!!!!!!RETURN!!!!!!!!!!!!!!</a:t>
            </a:r>
            <a:endParaRPr lang="en-US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232469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Delay Function 2s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A13BC0-0B52-BD1D-734B-3CC2E411F2D3}"/>
              </a:ext>
            </a:extLst>
          </p:cNvPr>
          <p:cNvSpPr txBox="1"/>
          <p:nvPr/>
        </p:nvSpPr>
        <p:spPr>
          <a:xfrm>
            <a:off x="655608" y="1179681"/>
            <a:ext cx="1205455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Function Delay 2s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delay_2s: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      </a:t>
            </a: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255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delay_l6: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R18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255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delay_l7: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R19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6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164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16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delay_l8: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DEC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R19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BRNE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delay_l8</a:t>
            </a: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DEC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R18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BRNE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delay_l7</a:t>
            </a: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DEC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</a:t>
            </a:r>
            <a:r>
              <a:rPr lang="id-ID" sz="16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BRNE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delay_l6</a:t>
            </a:r>
          </a:p>
          <a:p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</a:t>
            </a:r>
            <a:r>
              <a:rPr lang="id-ID" sz="16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r>
              <a:rPr lang="id-ID" sz="16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6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!!!!!!!!!!!!!RETURN!!!!!!!!!!!!!!</a:t>
            </a:r>
            <a:endParaRPr lang="id-ID" sz="16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35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Serial Print 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86F5D0-22CE-F4BE-B5DA-734555355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860" y="1362328"/>
            <a:ext cx="7468642" cy="182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660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690D5BC-6A48-B8D2-7295-2370777003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90" r="-2" b="-2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61916" y="2308791"/>
            <a:ext cx="3161940" cy="26402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Members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F5408F-9FA6-C872-91A2-2C75F14257DF}"/>
              </a:ext>
            </a:extLst>
          </p:cNvPr>
          <p:cNvSpPr txBox="1"/>
          <p:nvPr/>
        </p:nvSpPr>
        <p:spPr>
          <a:xfrm>
            <a:off x="661915" y="5133311"/>
            <a:ext cx="3306089" cy="6658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</a:rPr>
              <a:t>Edgrant Henderson Suryajaya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</a:rPr>
              <a:t>Fairuz Muhammad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</a:rPr>
              <a:t>Dimas Dandossi Wicaksono  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</a:rPr>
              <a:t>Fadlihajjan Carel Agfata  </a:t>
            </a:r>
          </a:p>
        </p:txBody>
      </p:sp>
    </p:spTree>
    <p:extLst>
      <p:ext uri="{BB962C8B-B14F-4D97-AF65-F5344CB8AC3E}">
        <p14:creationId xmlns:p14="http://schemas.microsoft.com/office/powerpoint/2010/main" val="1541726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Serial Print Hex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74C5D4-EA54-5A47-30B1-97A6CA81C42B}"/>
              </a:ext>
            </a:extLst>
          </p:cNvPr>
          <p:cNvSpPr txBox="1"/>
          <p:nvPr/>
        </p:nvSpPr>
        <p:spPr>
          <a:xfrm>
            <a:off x="655608" y="1116818"/>
            <a:ext cx="60944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Function print to serial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8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print_R16_Hex: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PUSH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copy of R16 in STACK register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ANDI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0xF0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mask &amp; extract high-nibble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SWAP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swap high-nibble with low-nibble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ADD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R25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add 48 to byte to get ASCII char 0 to 9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a copy of byte in R17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SUBI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58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subtract 58 from R17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BRPL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A_F_MSD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jump if result is positive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8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print_l2: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LDS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UCSR0A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SBRS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UDRE0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test data buffer if data can be sent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RJMP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print_l2</a:t>
            </a: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UDR0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Var mid digit on serial monitor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POP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restore R16 value from STACK register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ANDI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0x0F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mask &amp; extract low-nibble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ADD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R25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SUBI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58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BRPL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A_F_LSD</a:t>
            </a: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8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print_l3: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LDS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UCSR0A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SBRS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UDRE0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test data buffer if data can be sent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RJMP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print_l3</a:t>
            </a: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UDR0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Var LSD on serial monitor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8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print_l4: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LDS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UCSR0A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SBRS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UDRE0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test data buffer if data can be sent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RJMP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print_l4</a:t>
            </a: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8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print_l5: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LDS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UCSR0A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SBRS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R17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8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UDRE0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test data buffer if data can be sent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RJMP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print_l5</a:t>
            </a: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r>
              <a:rPr lang="id-ID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!!!!!!!!!!!!!RETURN!!!!!!!!!!!!!!</a:t>
            </a:r>
            <a:endParaRPr lang="id-ID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57C3B3-B715-5177-31D7-03DE2EDB82C4}"/>
              </a:ext>
            </a:extLst>
          </p:cNvPr>
          <p:cNvSpPr txBox="1"/>
          <p:nvPr/>
        </p:nvSpPr>
        <p:spPr>
          <a:xfrm>
            <a:off x="5845302" y="1220599"/>
            <a:ext cx="609447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8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A_F_MSD:</a:t>
            </a:r>
            <a:endParaRPr lang="en-US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en-US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ADD</a:t>
            </a:r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R26</a:t>
            </a:r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add 7 to byte to get ASCII chars A to F</a:t>
            </a:r>
            <a:endParaRPr lang="en-US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en-US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RJMP</a:t>
            </a:r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print_l2</a:t>
            </a:r>
          </a:p>
          <a:p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;---------------------------------------------------------------------</a:t>
            </a:r>
            <a:endParaRPr lang="en-US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8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A_F_LSD:</a:t>
            </a:r>
            <a:endParaRPr lang="en-US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en-US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ADD</a:t>
            </a:r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8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R26</a:t>
            </a:r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8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add 7 to byte to get ASCII chars A to F</a:t>
            </a:r>
            <a:endParaRPr lang="en-US" sz="8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en-US" sz="8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RJMP</a:t>
            </a:r>
            <a:r>
              <a:rPr lang="en-US" sz="8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print_l3</a:t>
            </a:r>
          </a:p>
        </p:txBody>
      </p:sp>
    </p:spTree>
    <p:extLst>
      <p:ext uri="{BB962C8B-B14F-4D97-AF65-F5344CB8AC3E}">
        <p14:creationId xmlns:p14="http://schemas.microsoft.com/office/powerpoint/2010/main" val="3805899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I2C LCD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E80179-8BF2-65DE-2602-4E779428B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608" y="1044836"/>
            <a:ext cx="6324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871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I2C LCD Init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0D8C3C-3BAC-48E2-A4BA-570CCA4FC960}"/>
              </a:ext>
            </a:extLst>
          </p:cNvPr>
          <p:cNvSpPr txBox="1"/>
          <p:nvPr/>
        </p:nvSpPr>
        <p:spPr>
          <a:xfrm>
            <a:off x="655608" y="1131838"/>
            <a:ext cx="711679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</a:t>
            </a:r>
            <a:r>
              <a:rPr lang="id-ID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I2C_init: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TWSR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prescaler = 0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12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division factor = 12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TWBR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SCK freq = 400kHz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TWEN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TWCR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enable TWI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endParaRPr lang="en-US" sz="1200" b="0">
              <a:solidFill>
                <a:srgbClr val="F9267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endParaRPr lang="en-US" sz="1200" b="0">
              <a:solidFill>
                <a:srgbClr val="F9267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08578B-0550-30E7-C5CC-CC9190F6DC77}"/>
              </a:ext>
            </a:extLst>
          </p:cNvPr>
          <p:cNvSpPr txBox="1"/>
          <p:nvPr/>
        </p:nvSpPr>
        <p:spPr>
          <a:xfrm>
            <a:off x="4533180" y="1266962"/>
            <a:ext cx="7326587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LCD_init: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I2C_start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0x27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0x00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Control byte: Co = 0, RS = 0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0x38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Function set: 8-bit, 2 line, 5x7 dots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LCD_delay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0x0C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Display on, cursor off, blink off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LCD_delay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0x01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Clear display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LCD_delay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0x06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Entry mode set: increment automatically, no shift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LCD_delay</a:t>
            </a: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I2C_stop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2803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I2C LCD Print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0D8C3C-3BAC-48E2-A4BA-570CCA4FC960}"/>
              </a:ext>
            </a:extLst>
          </p:cNvPr>
          <p:cNvSpPr txBox="1"/>
          <p:nvPr/>
        </p:nvSpPr>
        <p:spPr>
          <a:xfrm>
            <a:off x="655608" y="1131838"/>
            <a:ext cx="711679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I2C_start: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TWINT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TWSTA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TWEN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TWCR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transmit START condition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wt1: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LDS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TWCR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SBRS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TWINT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TWI interrupt = 1?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RJMP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wt1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wait for end of transmission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;==============================================================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I2C_write: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TWDR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copy SLA+W into data register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TWINT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TWEN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TWCR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transmit SLA+W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wt2: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LDS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TWCR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SBRS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TWINT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RJMP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wt2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wait for end of transmission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;==============================================================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id-ID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I2C_stop: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TWINT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TWSTO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|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TWEN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STS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TWCR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transmit STOP condition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02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IC Check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A2F48B-5460-2471-37DE-398DA45FB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608" y="1044836"/>
            <a:ext cx="6140632" cy="497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489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IC Check [Read]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E2136D-46C0-4693-65E4-0E3616605C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437"/>
          <a:stretch/>
        </p:blipFill>
        <p:spPr>
          <a:xfrm>
            <a:off x="655608" y="1044836"/>
            <a:ext cx="3899952" cy="42905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BE4218-756E-4F97-F4BD-35EB4130C5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639"/>
          <a:stretch/>
        </p:blipFill>
        <p:spPr>
          <a:xfrm>
            <a:off x="6460779" y="1044836"/>
            <a:ext cx="3899952" cy="249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888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IC Check [Compare]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A5DB27-09AA-B489-B3C5-D22F61E6B12F}"/>
              </a:ext>
            </a:extLst>
          </p:cNvPr>
          <p:cNvSpPr txBox="1"/>
          <p:nvPr/>
        </p:nvSpPr>
        <p:spPr>
          <a:xfrm>
            <a:off x="655608" y="1044836"/>
            <a:ext cx="6096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OR_END: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Gate 1 Output to R16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print_R16_Hex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Gate 1 Output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print_newline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New Line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R22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Gate 2 Output to R16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print_R16_Hex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Gate 2 Output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print_newline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New Line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R23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Gate 3 Output to R16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print_R16_Hex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Gate 3 Output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print_newline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New Line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R24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Gate 4 Output to R16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print_R16_Hex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Gate 4 Output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print_newline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New Line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ADD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R22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Add Gate 1 and Gate 2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ADD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R23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Add Gate 1, 2 and 3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ADD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R24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Add Gate 1, 2, 3 and 4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Gate 1, 2, 3 and 4 to R16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print_R16_Hex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Gate 1, 2, 3 and 4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print_newline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New Line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CPI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0xF8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Check if Gate 1, 2, 3 and 4 is 0xF8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BRNE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OR_INCORRECT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If not 0, jump to incorrect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PORTD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4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print_or     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OR pada I2C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OR_INCORRECT: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!!!!!!!!!!!!!RETURN!!!!!!!!!!!!!!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</a:p>
        </p:txBody>
      </p:sp>
    </p:spTree>
    <p:extLst>
      <p:ext uri="{BB962C8B-B14F-4D97-AF65-F5344CB8AC3E}">
        <p14:creationId xmlns:p14="http://schemas.microsoft.com/office/powerpoint/2010/main" val="3733130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IC Check [Compare]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A5DB27-09AA-B489-B3C5-D22F61E6B12F}"/>
              </a:ext>
            </a:extLst>
          </p:cNvPr>
          <p:cNvSpPr txBox="1"/>
          <p:nvPr/>
        </p:nvSpPr>
        <p:spPr>
          <a:xfrm>
            <a:off x="655608" y="1044836"/>
            <a:ext cx="6096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OR_END: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Gate 1 Output to R16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print_R16_Hex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Gate 1 Output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print_newline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New Line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R22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Gate 2 Output to R16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print_R16_Hex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Gate 2 Output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print_newline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New Line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R23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Gate 3 Output to R16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print_R16_Hex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Gate 3 Output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print_newline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New Line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R24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Gate 4 Output to R16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print_R16_Hex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Gate 4 Output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print_newline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New Line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ADD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R22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Add Gate 1 and Gate 2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ADD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R23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Add Gate 1, 2 and 3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ADD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R24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Add Gate 1, 2, 3 and 4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MOV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R16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Store Gate 1, 2, 3 and 4 to R16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print_R16_Hex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Gate 1, 2, 3 and 4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print_newline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New Line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CPI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R21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0xF8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   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Check if Gate 1, 2, 3 and 4 is 0xF8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BRNE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OR_INCORRECT  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If not 0, jump to incorrect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SBI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PORTD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4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print_or     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Print OR pada I2C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OR_INCORRECT: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!!!!!!!!!!!!!RETURN!!!!!!!!!!!!!!</a:t>
            </a:r>
            <a:endParaRPr lang="en-US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</a:p>
        </p:txBody>
      </p:sp>
    </p:spTree>
    <p:extLst>
      <p:ext uri="{BB962C8B-B14F-4D97-AF65-F5344CB8AC3E}">
        <p14:creationId xmlns:p14="http://schemas.microsoft.com/office/powerpoint/2010/main" val="548478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I2C Print 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0CE4E5-E71D-437D-E968-BDE6D9B9A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608" y="1236321"/>
            <a:ext cx="762000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899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I2C Print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11E9B9-1F56-66B0-A315-6D8EBAB42464}"/>
              </a:ext>
            </a:extLst>
          </p:cNvPr>
          <p:cNvSpPr txBox="1"/>
          <p:nvPr/>
        </p:nvSpPr>
        <p:spPr>
          <a:xfrm>
            <a:off x="655608" y="1260280"/>
            <a:ext cx="60940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id-ID" sz="1200" b="0">
                <a:solidFill>
                  <a:srgbClr val="A6E22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print_or: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I2C_start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transmit START condition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0x27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SLA+W (LCD_ADDRESS &lt;&lt; 1) + W(0)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write slave address SLA+W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0x00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Control byte: Co = 0, RS = 0 (instruction register)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write control byte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0x80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Set DDRAM address to 0 (first line, first position)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write DDRAM address command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I2C_start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repeat START condition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(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0x27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&lt;&lt;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SLA+W again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write slave address SLA+W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AE81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0x40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Control byte: Co = 0, RS = 1 (data register)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write control byte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74938A-90D2-0F36-FAAF-90E786609EE7}"/>
              </a:ext>
            </a:extLst>
          </p:cNvPr>
          <p:cNvSpPr txBox="1"/>
          <p:nvPr/>
        </p:nvSpPr>
        <p:spPr>
          <a:xfrm>
            <a:off x="7028728" y="1260280"/>
            <a:ext cx="609407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E6DB7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'I'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LCD_delay</a:t>
            </a: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E6DB7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'C'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LCD_delay</a:t>
            </a: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E6DB7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 '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LCD_delay</a:t>
            </a: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E6DB7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'O'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LCD_delay</a:t>
            </a: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LDI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FD971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R27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id-ID" sz="1200" b="0">
                <a:solidFill>
                  <a:srgbClr val="E6DB7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'R'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I2C_write</a:t>
            </a:r>
          </a:p>
          <a:p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LCD_delay</a:t>
            </a: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CALL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I2C_stop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transmit STOP condition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</a:t>
            </a:r>
            <a:r>
              <a:rPr lang="id-ID" sz="1200" b="0">
                <a:solidFill>
                  <a:srgbClr val="F9267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RET</a:t>
            </a:r>
            <a:r>
              <a:rPr lang="id-ID" sz="1200" b="0">
                <a:solidFill>
                  <a:srgbClr val="F8F8F2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id-ID" sz="1200" b="0">
                <a:solidFill>
                  <a:srgbClr val="88846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 !!!!!!!!!!!!!RETURN!!!!!!!!!!!!!!</a:t>
            </a:r>
            <a:endParaRPr lang="id-ID" sz="1200" b="0">
              <a:solidFill>
                <a:srgbClr val="F8F8F2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383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40478-2026-6385-B734-033645DB2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10000"/>
              <a:t>Project Overview</a:t>
            </a:r>
            <a:endParaRPr lang="id-ID" sz="10000"/>
          </a:p>
        </p:txBody>
      </p:sp>
    </p:spTree>
    <p:extLst>
      <p:ext uri="{BB962C8B-B14F-4D97-AF65-F5344CB8AC3E}">
        <p14:creationId xmlns:p14="http://schemas.microsoft.com/office/powerpoint/2010/main" val="2488266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40478-2026-6385-B734-033645DB2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10000"/>
              <a:t>Result</a:t>
            </a:r>
            <a:endParaRPr lang="id-ID" sz="10000"/>
          </a:p>
        </p:txBody>
      </p:sp>
    </p:spTree>
    <p:extLst>
      <p:ext uri="{BB962C8B-B14F-4D97-AF65-F5344CB8AC3E}">
        <p14:creationId xmlns:p14="http://schemas.microsoft.com/office/powerpoint/2010/main" val="1708041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838200" y="5702341"/>
            <a:ext cx="7061616" cy="804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</a:t>
            </a:r>
          </a:p>
        </p:txBody>
      </p:sp>
      <p:pic>
        <p:nvPicPr>
          <p:cNvPr id="3" name="Picture 2" descr="A computer screen shot of a circuit board&#10;&#10;Description automatically generated">
            <a:extLst>
              <a:ext uri="{FF2B5EF4-FFF2-40B4-BE49-F238E27FC236}">
                <a16:creationId xmlns:a16="http://schemas.microsoft.com/office/drawing/2014/main" id="{AFD26CD0-F2F2-48A8-4B00-326DA151F1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760" b="2"/>
          <a:stretch/>
        </p:blipFill>
        <p:spPr>
          <a:xfrm>
            <a:off x="-9" y="10"/>
            <a:ext cx="6096000" cy="5279933"/>
          </a:xfrm>
          <a:prstGeom prst="rect">
            <a:avLst/>
          </a:prstGeom>
        </p:spPr>
      </p:pic>
      <p:pic>
        <p:nvPicPr>
          <p:cNvPr id="11" name="Picture 10" descr="A computer screen shot of a circuit board&#10;&#10;Description automatically generated">
            <a:extLst>
              <a:ext uri="{FF2B5EF4-FFF2-40B4-BE49-F238E27FC236}">
                <a16:creationId xmlns:a16="http://schemas.microsoft.com/office/drawing/2014/main" id="{89AE21A5-718D-6E79-2DAE-3C70F6BBF8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81" b="1"/>
          <a:stretch/>
        </p:blipFill>
        <p:spPr>
          <a:xfrm>
            <a:off x="6096008" y="10"/>
            <a:ext cx="6095999" cy="5279933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FAA5DCB-E796-5631-BEDF-C3538DF18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5186489"/>
            <a:ext cx="12192000" cy="123364"/>
            <a:chOff x="1" y="6737460"/>
            <a:chExt cx="12192000" cy="12336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0E53FB-E9D7-2C90-1C0C-D8E0FA5DB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034320" y="703141"/>
              <a:ext cx="123362" cy="12192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1AE1BA7-C690-2F30-65D6-3759194F2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40559" y="4909383"/>
              <a:ext cx="123362" cy="3779520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02020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838200" y="5702341"/>
            <a:ext cx="7061616" cy="804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</a:t>
            </a:r>
          </a:p>
        </p:txBody>
      </p:sp>
      <p:pic>
        <p:nvPicPr>
          <p:cNvPr id="6" name="Picture 5" descr="A circuit board with wires&#10;&#10;Description automatically generated">
            <a:extLst>
              <a:ext uri="{FF2B5EF4-FFF2-40B4-BE49-F238E27FC236}">
                <a16:creationId xmlns:a16="http://schemas.microsoft.com/office/drawing/2014/main" id="{FBAE4572-EDF1-EA7F-3D55-31B4640ECE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8" r="1" b="1"/>
          <a:stretch/>
        </p:blipFill>
        <p:spPr>
          <a:xfrm>
            <a:off x="-9" y="10"/>
            <a:ext cx="6096000" cy="5279933"/>
          </a:xfrm>
          <a:prstGeom prst="rect">
            <a:avLst/>
          </a:prstGeom>
        </p:spPr>
      </p:pic>
      <p:pic>
        <p:nvPicPr>
          <p:cNvPr id="8" name="Picture 7" descr="A circuit board with wires and lights&#10;&#10;Description automatically generated">
            <a:extLst>
              <a:ext uri="{FF2B5EF4-FFF2-40B4-BE49-F238E27FC236}">
                <a16:creationId xmlns:a16="http://schemas.microsoft.com/office/drawing/2014/main" id="{E4DAB7E1-AC75-A4E4-B0FD-DAA74A02BE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08" r="1" b="1"/>
          <a:stretch/>
        </p:blipFill>
        <p:spPr>
          <a:xfrm rot="16200000">
            <a:off x="6504036" y="-408028"/>
            <a:ext cx="5279943" cy="609599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4FAA5DCB-E796-5631-BEDF-C3538DF18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5186489"/>
            <a:ext cx="12192000" cy="123364"/>
            <a:chOff x="1" y="6737460"/>
            <a:chExt cx="12192000" cy="12336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D0E53FB-E9D7-2C90-1C0C-D8E0FA5DB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034320" y="703141"/>
              <a:ext cx="123362" cy="12192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1AE1BA7-C690-2F30-65D6-3759194F2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40559" y="4909383"/>
              <a:ext cx="123362" cy="3779520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4977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40478-2026-6385-B734-033645DB2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10000"/>
              <a:t>Known Issues</a:t>
            </a:r>
            <a:endParaRPr lang="id-ID" sz="10000"/>
          </a:p>
        </p:txBody>
      </p:sp>
    </p:spTree>
    <p:extLst>
      <p:ext uri="{BB962C8B-B14F-4D97-AF65-F5344CB8AC3E}">
        <p14:creationId xmlns:p14="http://schemas.microsoft.com/office/powerpoint/2010/main" val="88350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I2C LCD</a:t>
            </a:r>
          </a:p>
        </p:txBody>
      </p:sp>
      <p:pic>
        <p:nvPicPr>
          <p:cNvPr id="3" name="Picture 2" descr="A computer with wires and a blue screen&#10;&#10;Description automatically generated with medium confidence">
            <a:extLst>
              <a:ext uri="{FF2B5EF4-FFF2-40B4-BE49-F238E27FC236}">
                <a16:creationId xmlns:a16="http://schemas.microsoft.com/office/drawing/2014/main" id="{C9E9953F-A9D3-93FC-B091-42FA12B48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356" y="1047509"/>
            <a:ext cx="3572237" cy="47629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017447-BCD7-746E-FA6F-D0AF3CE50607}"/>
              </a:ext>
            </a:extLst>
          </p:cNvPr>
          <p:cNvSpPr txBox="1"/>
          <p:nvPr/>
        </p:nvSpPr>
        <p:spPr>
          <a:xfrm>
            <a:off x="772160" y="1676400"/>
            <a:ext cx="61061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LCD Kotak-Kotak</a:t>
            </a:r>
          </a:p>
          <a:p>
            <a:endParaRPr lang="en-US"/>
          </a:p>
          <a:p>
            <a:r>
              <a:rPr lang="en-US"/>
              <a:t>Teori kesalahan:</a:t>
            </a:r>
          </a:p>
          <a:p>
            <a:pPr marL="285750" indent="-285750">
              <a:buFontTx/>
              <a:buChar char="-"/>
            </a:pPr>
            <a:r>
              <a:rPr lang="en-US"/>
              <a:t>Delay I2C terlalu cepat/lambat, jadi mengakibatkan dioveride</a:t>
            </a:r>
          </a:p>
          <a:p>
            <a:pPr marL="285750" indent="-285750">
              <a:buFontTx/>
              <a:buChar char="-"/>
            </a:pPr>
            <a:r>
              <a:rPr lang="en-US"/>
              <a:t>Jika delay kurang, tertulis “I2C not ready”</a:t>
            </a:r>
          </a:p>
          <a:p>
            <a:pPr marL="285750" indent="-285750">
              <a:buFontTx/>
              <a:buChar char="-"/>
            </a:pPr>
            <a:r>
              <a:rPr lang="en-US"/>
              <a:t>Pada simulasi proteus bisa karena waktu di dunia proteus berbeda dengan dunia asli</a:t>
            </a:r>
          </a:p>
          <a:p>
            <a:pPr marL="285750" indent="-285750">
              <a:buFontTx/>
              <a:buChar char="-"/>
            </a:pPr>
            <a:r>
              <a:rPr lang="en-US"/>
              <a:t>Kemungkinan perbedaan komponen yang pada proteus dan dunia asli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23940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40478-2026-6385-B734-033645DB2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 fontScale="90000"/>
          </a:bodyPr>
          <a:lstStyle/>
          <a:p>
            <a:r>
              <a:rPr lang="en-US" sz="10000"/>
              <a:t>Improvement Possibilities</a:t>
            </a:r>
            <a:endParaRPr lang="id-ID" sz="10000"/>
          </a:p>
        </p:txBody>
      </p:sp>
    </p:spTree>
    <p:extLst>
      <p:ext uri="{BB962C8B-B14F-4D97-AF65-F5344CB8AC3E}">
        <p14:creationId xmlns:p14="http://schemas.microsoft.com/office/powerpoint/2010/main" val="1464907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Fix Issues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81F76F-6BE4-7C4E-91AD-78C9E6953E3A}"/>
              </a:ext>
            </a:extLst>
          </p:cNvPr>
          <p:cNvSpPr txBox="1"/>
          <p:nvPr/>
        </p:nvSpPr>
        <p:spPr>
          <a:xfrm>
            <a:off x="772160" y="1676400"/>
            <a:ext cx="610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Memperbaiki penampilan LCD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53391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More IC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34D2F4-9487-96FD-C803-BE55FC9487D8}"/>
              </a:ext>
            </a:extLst>
          </p:cNvPr>
          <p:cNvSpPr txBox="1"/>
          <p:nvPr/>
        </p:nvSpPr>
        <p:spPr>
          <a:xfrm>
            <a:off x="772160" y="1676400"/>
            <a:ext cx="7904480" cy="17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Menambahkan lebih banyak IC yang bisa dites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/>
              <a:t>Pada rangkaian sekarang terdapat 2 button untuk 2 IC, perkembangannya adalah 2 button, satu untuk cycle IC dan satu untuk confirm tes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5063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Different IC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EFD261-F603-E878-9727-99423172B445}"/>
              </a:ext>
            </a:extLst>
          </p:cNvPr>
          <p:cNvSpPr txBox="1"/>
          <p:nvPr/>
        </p:nvSpPr>
        <p:spPr>
          <a:xfrm>
            <a:off x="772160" y="1676400"/>
            <a:ext cx="7904480" cy="17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/>
              <a:t>Rangkaian sekarang hanya bisa mengetes IC dengan struktur 2 input 1 output, perkembangannya adalah juga dapat memeriksa IC dengan struktur beda, bahkan yang memiliki lokasi vcc dan gnd yang tidak standar seperti IC 7476</a:t>
            </a:r>
          </a:p>
        </p:txBody>
      </p:sp>
    </p:spTree>
    <p:extLst>
      <p:ext uri="{BB962C8B-B14F-4D97-AF65-F5344CB8AC3E}">
        <p14:creationId xmlns:p14="http://schemas.microsoft.com/office/powerpoint/2010/main" val="3899108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artoon of a person&#10;&#10;Description automatically generated">
            <a:extLst>
              <a:ext uri="{FF2B5EF4-FFF2-40B4-BE49-F238E27FC236}">
                <a16:creationId xmlns:a16="http://schemas.microsoft.com/office/drawing/2014/main" id="{066E040B-1CD5-92C7-33CE-CF7FBB3891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340478-2026-6385-B734-033645DB2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Thank You</a:t>
            </a:r>
            <a:endParaRPr lang="id-ID" sz="6600">
              <a:solidFill>
                <a:schemeClr val="bg1"/>
              </a:solidFill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88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Goals</a:t>
            </a:r>
            <a:endParaRPr lang="id-ID" sz="4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1156D6-3BEC-B7B0-B327-3B3E91B5967A}"/>
              </a:ext>
            </a:extLst>
          </p:cNvPr>
          <p:cNvSpPr txBox="1"/>
          <p:nvPr/>
        </p:nvSpPr>
        <p:spPr>
          <a:xfrm>
            <a:off x="655608" y="1683157"/>
            <a:ext cx="81226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/>
              <a:t>Alat dapat memilih jenis IC melalui tombol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/>
              <a:t>Alat dapat memeriksa setiap pin dari IC yang dipilih secara otomatis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/>
              <a:t>Alat dapat menampilkan jenis IC yang diperiksa pada LCD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/>
              <a:t>Sistem harus mudah digunakan dan memberikan hasil yang akurat</a:t>
            </a:r>
          </a:p>
        </p:txBody>
      </p:sp>
    </p:spTree>
    <p:extLst>
      <p:ext uri="{BB962C8B-B14F-4D97-AF65-F5344CB8AC3E}">
        <p14:creationId xmlns:p14="http://schemas.microsoft.com/office/powerpoint/2010/main" val="4073735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40478-2026-6385-B734-033645DB2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10000"/>
              <a:t>Hardware</a:t>
            </a:r>
            <a:endParaRPr lang="id-ID" sz="10000"/>
          </a:p>
        </p:txBody>
      </p:sp>
    </p:spTree>
    <p:extLst>
      <p:ext uri="{BB962C8B-B14F-4D97-AF65-F5344CB8AC3E}">
        <p14:creationId xmlns:p14="http://schemas.microsoft.com/office/powerpoint/2010/main" val="1522966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55608" y="336950"/>
            <a:ext cx="7755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Hardware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3D48BA-322F-FC26-6B79-EA497613011B}"/>
              </a:ext>
            </a:extLst>
          </p:cNvPr>
          <p:cNvSpPr txBox="1"/>
          <p:nvPr/>
        </p:nvSpPr>
        <p:spPr>
          <a:xfrm>
            <a:off x="655608" y="1340811"/>
            <a:ext cx="60944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d-ID"/>
              <a:t>Arduino Un</a:t>
            </a:r>
            <a:r>
              <a:rPr lang="en-US"/>
              <a:t>o</a:t>
            </a:r>
            <a:endParaRPr lang="id-ID"/>
          </a:p>
          <a:p>
            <a:pPr marL="342900" indent="-342900">
              <a:buFont typeface="+mj-lt"/>
              <a:buAutoNum type="arabicPeriod"/>
            </a:pPr>
            <a:r>
              <a:rPr lang="id-ID"/>
              <a:t>Breadboard</a:t>
            </a:r>
          </a:p>
          <a:p>
            <a:pPr marL="342900" indent="-342900">
              <a:buFont typeface="+mj-lt"/>
              <a:buAutoNum type="arabicPeriod"/>
            </a:pPr>
            <a:r>
              <a:rPr lang="id-ID"/>
              <a:t>LED - 1 buah</a:t>
            </a:r>
          </a:p>
          <a:p>
            <a:pPr marL="342900" indent="-342900">
              <a:buFont typeface="+mj-lt"/>
              <a:buAutoNum type="arabicPeriod"/>
            </a:pPr>
            <a:r>
              <a:rPr lang="id-ID"/>
              <a:t>LCD 16x2 with I2C</a:t>
            </a:r>
          </a:p>
          <a:p>
            <a:pPr marL="342900" indent="-342900">
              <a:buFont typeface="+mj-lt"/>
              <a:buAutoNum type="arabicPeriod"/>
            </a:pPr>
            <a:r>
              <a:rPr lang="id-ID"/>
              <a:t>Kabel jumper male to male</a:t>
            </a:r>
          </a:p>
          <a:p>
            <a:pPr marL="342900" indent="-342900">
              <a:buFont typeface="+mj-lt"/>
              <a:buAutoNum type="arabicPeriod"/>
            </a:pPr>
            <a:r>
              <a:rPr lang="id-ID"/>
              <a:t>Kabel jumper male to female</a:t>
            </a:r>
          </a:p>
          <a:p>
            <a:pPr marL="342900" indent="-342900">
              <a:buFont typeface="+mj-lt"/>
              <a:buAutoNum type="arabicPeriod"/>
            </a:pPr>
            <a:r>
              <a:rPr lang="id-ID"/>
              <a:t>Baterai 9V</a:t>
            </a:r>
            <a:endParaRPr lang="en-US"/>
          </a:p>
          <a:p>
            <a:pPr marL="342900" indent="-342900">
              <a:buFont typeface="+mj-lt"/>
              <a:buAutoNum type="arabicPeriod"/>
            </a:pPr>
            <a:r>
              <a:rPr lang="id-ID"/>
              <a:t>7805 voltage regurator</a:t>
            </a:r>
          </a:p>
        </p:txBody>
      </p:sp>
    </p:spTree>
    <p:extLst>
      <p:ext uri="{BB962C8B-B14F-4D97-AF65-F5344CB8AC3E}">
        <p14:creationId xmlns:p14="http://schemas.microsoft.com/office/powerpoint/2010/main" val="1286988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890338" y="640080"/>
            <a:ext cx="3734014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Hardware Layout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mputer screen shot of a circuit board&#10;&#10;Description automatically generated">
            <a:extLst>
              <a:ext uri="{FF2B5EF4-FFF2-40B4-BE49-F238E27FC236}">
                <a16:creationId xmlns:a16="http://schemas.microsoft.com/office/drawing/2014/main" id="{F9064FD1-3291-37D5-BF6D-81985F9883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2" r="28267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78366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chip with many different colored wires&#10;&#10;Description automatically generated with medium confidence">
            <a:extLst>
              <a:ext uri="{FF2B5EF4-FFF2-40B4-BE49-F238E27FC236}">
                <a16:creationId xmlns:a16="http://schemas.microsoft.com/office/drawing/2014/main" id="{A78D8784-31A2-7C38-9A2F-FA65C3498B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1690" b="17513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14B653-E7E2-A6A4-9FA4-D7F5389DC6DB}"/>
              </a:ext>
            </a:extLst>
          </p:cNvPr>
          <p:cNvSpPr txBox="1"/>
          <p:nvPr/>
        </p:nvSpPr>
        <p:spPr>
          <a:xfrm>
            <a:off x="661916" y="2852381"/>
            <a:ext cx="3161940" cy="26402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Arduino Uno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25F905-2C8F-0795-1B0C-517B16CD7DC2}"/>
              </a:ext>
            </a:extLst>
          </p:cNvPr>
          <p:cNvSpPr txBox="1"/>
          <p:nvPr/>
        </p:nvSpPr>
        <p:spPr>
          <a:xfrm>
            <a:off x="661916" y="2639259"/>
            <a:ext cx="609447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Logika Rangkaian</a:t>
            </a:r>
          </a:p>
          <a:p>
            <a:pPr marL="285750" indent="-285750">
              <a:buFontTx/>
              <a:buChar char="-"/>
            </a:pPr>
            <a:r>
              <a:rPr lang="en-US"/>
              <a:t>Proses pengecekan IC</a:t>
            </a:r>
          </a:p>
          <a:p>
            <a:pPr marL="285750" indent="-285750">
              <a:buFontTx/>
              <a:buChar char="-"/>
            </a:pPr>
            <a:r>
              <a:rPr lang="en-US"/>
              <a:t>Output LED</a:t>
            </a:r>
          </a:p>
          <a:p>
            <a:pPr marL="285750" indent="-285750">
              <a:buFontTx/>
              <a:buChar char="-"/>
            </a:pPr>
            <a:r>
              <a:rPr lang="en-US"/>
              <a:t>Output LCD</a:t>
            </a:r>
          </a:p>
          <a:p>
            <a:pPr marL="285750" indent="-285750">
              <a:buFontTx/>
              <a:buChar char="-"/>
            </a:pP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49932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</TotalTime>
  <Words>3099</Words>
  <Application>Microsoft Office PowerPoint</Application>
  <PresentationFormat>Widescreen</PresentationFormat>
  <Paragraphs>476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Aptos</vt:lpstr>
      <vt:lpstr>Aptos Display</vt:lpstr>
      <vt:lpstr>Arial</vt:lpstr>
      <vt:lpstr>Consolas</vt:lpstr>
      <vt:lpstr>Office Theme</vt:lpstr>
      <vt:lpstr>IC Checker</vt:lpstr>
      <vt:lpstr>Introduction</vt:lpstr>
      <vt:lpstr>PowerPoint Presentation</vt:lpstr>
      <vt:lpstr>Project Overview</vt:lpstr>
      <vt:lpstr>PowerPoint Presentation</vt:lpstr>
      <vt:lpstr>Hardware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Software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</vt:lpstr>
      <vt:lpstr>PowerPoint Presentation</vt:lpstr>
      <vt:lpstr>PowerPoint Presentation</vt:lpstr>
      <vt:lpstr>Known Issues</vt:lpstr>
      <vt:lpstr>PowerPoint Presentation</vt:lpstr>
      <vt:lpstr>Improvement Possibilities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 Checker</dc:title>
  <dc:creator>Edgrant Henderson Suryajaya</dc:creator>
  <cp:lastModifiedBy>Edgrant Henderson Suryajaya</cp:lastModifiedBy>
  <cp:revision>9</cp:revision>
  <dcterms:created xsi:type="dcterms:W3CDTF">2024-05-29T12:11:41Z</dcterms:created>
  <dcterms:modified xsi:type="dcterms:W3CDTF">2024-05-31T01:27:44Z</dcterms:modified>
</cp:coreProperties>
</file>

<file path=docProps/thumbnail.jpeg>
</file>